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5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3" r:id="rId10"/>
    <p:sldId id="266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13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D61B76-F47E-674F-AA6A-33A9406C9649}" type="doc">
      <dgm:prSet loTypeId="urn:microsoft.com/office/officeart/2005/8/layout/gear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1C407FB-92E3-7C4A-B46F-D9A835D375DB}">
      <dgm:prSet phldrT="[Text]"/>
      <dgm:spPr/>
      <dgm:t>
        <a:bodyPr/>
        <a:lstStyle/>
        <a:p>
          <a:r>
            <a:rPr lang="en-US" dirty="0" smtClean="0"/>
            <a:t>Q1 2015 Volume Sold (Liters) </a:t>
          </a:r>
          <a:endParaRPr lang="en-US" dirty="0"/>
        </a:p>
      </dgm:t>
    </dgm:pt>
    <dgm:pt modelId="{A768D3A1-FEAB-A043-BD0D-6DCFBCA8251A}" type="parTrans" cxnId="{A59071E2-DB38-F144-926D-60684D9EF3D0}">
      <dgm:prSet/>
      <dgm:spPr/>
      <dgm:t>
        <a:bodyPr/>
        <a:lstStyle/>
        <a:p>
          <a:endParaRPr lang="en-US"/>
        </a:p>
      </dgm:t>
    </dgm:pt>
    <dgm:pt modelId="{5013F6B7-88E5-BE41-9594-D7E89E1D86F5}" type="sibTrans" cxnId="{A59071E2-DB38-F144-926D-60684D9EF3D0}">
      <dgm:prSet/>
      <dgm:spPr/>
      <dgm:t>
        <a:bodyPr/>
        <a:lstStyle/>
        <a:p>
          <a:endParaRPr lang="en-US"/>
        </a:p>
      </dgm:t>
    </dgm:pt>
    <dgm:pt modelId="{C5055905-4459-264D-9FDE-5C7AB78A5984}">
      <dgm:prSet phldrT="[Text]"/>
      <dgm:spPr/>
      <dgm:t>
        <a:bodyPr/>
        <a:lstStyle/>
        <a:p>
          <a:r>
            <a:rPr lang="en-US" dirty="0" smtClean="0"/>
            <a:t>Q1 2015 Sales</a:t>
          </a:r>
          <a:endParaRPr lang="en-US" dirty="0"/>
        </a:p>
      </dgm:t>
    </dgm:pt>
    <dgm:pt modelId="{0F0C10FC-05DB-5B4F-93F3-252ED54B25CF}" type="parTrans" cxnId="{E1F2657B-345E-9C4A-A90C-8C87F97A8259}">
      <dgm:prSet/>
      <dgm:spPr/>
      <dgm:t>
        <a:bodyPr/>
        <a:lstStyle/>
        <a:p>
          <a:endParaRPr lang="en-US"/>
        </a:p>
      </dgm:t>
    </dgm:pt>
    <dgm:pt modelId="{20659898-B7E9-B34C-A58D-06F8F64511ED}" type="sibTrans" cxnId="{E1F2657B-345E-9C4A-A90C-8C87F97A8259}">
      <dgm:prSet/>
      <dgm:spPr/>
      <dgm:t>
        <a:bodyPr/>
        <a:lstStyle/>
        <a:p>
          <a:endParaRPr lang="en-US"/>
        </a:p>
      </dgm:t>
    </dgm:pt>
    <dgm:pt modelId="{67823C92-E113-C34F-818C-8D5D356E079B}">
      <dgm:prSet phldrT="[Text]"/>
      <dgm:spPr/>
      <dgm:t>
        <a:bodyPr/>
        <a:lstStyle/>
        <a:p>
          <a:r>
            <a:rPr lang="en-US" dirty="0" smtClean="0"/>
            <a:t>2015 Sales</a:t>
          </a:r>
          <a:endParaRPr lang="en-US" dirty="0"/>
        </a:p>
      </dgm:t>
    </dgm:pt>
    <dgm:pt modelId="{2F3D048B-9871-0A4D-AD6C-FFF1FC36683A}" type="parTrans" cxnId="{E0BFC5FC-BC59-B841-B9F1-30D97B8361F6}">
      <dgm:prSet/>
      <dgm:spPr/>
      <dgm:t>
        <a:bodyPr/>
        <a:lstStyle/>
        <a:p>
          <a:endParaRPr lang="en-US"/>
        </a:p>
      </dgm:t>
    </dgm:pt>
    <dgm:pt modelId="{0FD102E4-C825-EE48-BDE2-F5526FDF20ED}" type="sibTrans" cxnId="{E0BFC5FC-BC59-B841-B9F1-30D97B8361F6}">
      <dgm:prSet/>
      <dgm:spPr/>
      <dgm:t>
        <a:bodyPr/>
        <a:lstStyle/>
        <a:p>
          <a:endParaRPr lang="en-US"/>
        </a:p>
      </dgm:t>
    </dgm:pt>
    <dgm:pt modelId="{6DE30A68-F062-4D46-896D-00B88D2F38BB}" type="pres">
      <dgm:prSet presAssocID="{47D61B76-F47E-674F-AA6A-33A9406C9649}" presName="composite" presStyleCnt="0">
        <dgm:presLayoutVars>
          <dgm:chMax val="3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65FE39B-2050-5146-AAD1-9D3C964EAE7F}" type="pres">
      <dgm:prSet presAssocID="{B1C407FB-92E3-7C4A-B46F-D9A835D375DB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787670-E4A2-1A46-AB15-85514ED40647}" type="pres">
      <dgm:prSet presAssocID="{B1C407FB-92E3-7C4A-B46F-D9A835D375DB}" presName="gear1srcNode" presStyleLbl="node1" presStyleIdx="0" presStyleCnt="3"/>
      <dgm:spPr/>
      <dgm:t>
        <a:bodyPr/>
        <a:lstStyle/>
        <a:p>
          <a:endParaRPr lang="en-US"/>
        </a:p>
      </dgm:t>
    </dgm:pt>
    <dgm:pt modelId="{8B78E518-C625-8D4E-8548-9D57CA1F7163}" type="pres">
      <dgm:prSet presAssocID="{B1C407FB-92E3-7C4A-B46F-D9A835D375DB}" presName="gear1dstNode" presStyleLbl="node1" presStyleIdx="0" presStyleCnt="3"/>
      <dgm:spPr/>
      <dgm:t>
        <a:bodyPr/>
        <a:lstStyle/>
        <a:p>
          <a:endParaRPr lang="en-US"/>
        </a:p>
      </dgm:t>
    </dgm:pt>
    <dgm:pt modelId="{12E54D88-0086-BE40-A704-AD8A1385CA19}" type="pres">
      <dgm:prSet presAssocID="{C5055905-4459-264D-9FDE-5C7AB78A5984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03C7C8-CB2E-1D4A-97E9-E4F935340623}" type="pres">
      <dgm:prSet presAssocID="{C5055905-4459-264D-9FDE-5C7AB78A5984}" presName="gear2srcNode" presStyleLbl="node1" presStyleIdx="1" presStyleCnt="3"/>
      <dgm:spPr/>
      <dgm:t>
        <a:bodyPr/>
        <a:lstStyle/>
        <a:p>
          <a:endParaRPr lang="en-US"/>
        </a:p>
      </dgm:t>
    </dgm:pt>
    <dgm:pt modelId="{ECD1A5FB-86BE-CF48-B8C4-087C299636FB}" type="pres">
      <dgm:prSet presAssocID="{C5055905-4459-264D-9FDE-5C7AB78A5984}" presName="gear2dstNode" presStyleLbl="node1" presStyleIdx="1" presStyleCnt="3"/>
      <dgm:spPr/>
      <dgm:t>
        <a:bodyPr/>
        <a:lstStyle/>
        <a:p>
          <a:endParaRPr lang="en-US"/>
        </a:p>
      </dgm:t>
    </dgm:pt>
    <dgm:pt modelId="{5C268382-6C63-E145-85C0-5601F5BF8AA8}" type="pres">
      <dgm:prSet presAssocID="{67823C92-E113-C34F-818C-8D5D356E079B}" presName="gear3" presStyleLbl="node1" presStyleIdx="2" presStyleCnt="3"/>
      <dgm:spPr/>
      <dgm:t>
        <a:bodyPr/>
        <a:lstStyle/>
        <a:p>
          <a:endParaRPr lang="en-US"/>
        </a:p>
      </dgm:t>
    </dgm:pt>
    <dgm:pt modelId="{300FB67B-F6C8-9D44-B9BD-C0B7F1EAFBA3}" type="pres">
      <dgm:prSet presAssocID="{67823C92-E113-C34F-818C-8D5D356E079B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76CD68-CD54-514D-BD31-F4363518A18F}" type="pres">
      <dgm:prSet presAssocID="{67823C92-E113-C34F-818C-8D5D356E079B}" presName="gear3srcNode" presStyleLbl="node1" presStyleIdx="2" presStyleCnt="3"/>
      <dgm:spPr/>
      <dgm:t>
        <a:bodyPr/>
        <a:lstStyle/>
        <a:p>
          <a:endParaRPr lang="en-US"/>
        </a:p>
      </dgm:t>
    </dgm:pt>
    <dgm:pt modelId="{289A680D-309F-6E4E-8C8C-662C3263A928}" type="pres">
      <dgm:prSet presAssocID="{67823C92-E113-C34F-818C-8D5D356E079B}" presName="gear3dstNode" presStyleLbl="node1" presStyleIdx="2" presStyleCnt="3"/>
      <dgm:spPr/>
      <dgm:t>
        <a:bodyPr/>
        <a:lstStyle/>
        <a:p>
          <a:endParaRPr lang="en-US"/>
        </a:p>
      </dgm:t>
    </dgm:pt>
    <dgm:pt modelId="{9861B101-A34D-5440-A102-A516E7A6EF54}" type="pres">
      <dgm:prSet presAssocID="{5013F6B7-88E5-BE41-9594-D7E89E1D86F5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8ACE8C9A-456A-034E-9E8A-D15D182CEE51}" type="pres">
      <dgm:prSet presAssocID="{20659898-B7E9-B34C-A58D-06F8F64511ED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EC54874E-0239-4F4B-BB9B-5AD5016D5258}" type="pres">
      <dgm:prSet presAssocID="{0FD102E4-C825-EE48-BDE2-F5526FDF20ED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E5C082A3-19B6-BD45-8BB3-F1FC272BFF38}" type="presOf" srcId="{67823C92-E113-C34F-818C-8D5D356E079B}" destId="{5C268382-6C63-E145-85C0-5601F5BF8AA8}" srcOrd="0" destOrd="0" presId="urn:microsoft.com/office/officeart/2005/8/layout/gear1"/>
    <dgm:cxn modelId="{4C61DF18-95D5-8B46-999A-4EAF808472AE}" type="presOf" srcId="{C5055905-4459-264D-9FDE-5C7AB78A5984}" destId="{ECD1A5FB-86BE-CF48-B8C4-087C299636FB}" srcOrd="2" destOrd="0" presId="urn:microsoft.com/office/officeart/2005/8/layout/gear1"/>
    <dgm:cxn modelId="{3E194EA8-5B38-2E40-95BC-041592834CF5}" type="presOf" srcId="{67823C92-E113-C34F-818C-8D5D356E079B}" destId="{300FB67B-F6C8-9D44-B9BD-C0B7F1EAFBA3}" srcOrd="1" destOrd="0" presId="urn:microsoft.com/office/officeart/2005/8/layout/gear1"/>
    <dgm:cxn modelId="{209F0CA6-C64B-E24F-ABDB-69FA34C3E67A}" type="presOf" srcId="{B1C407FB-92E3-7C4A-B46F-D9A835D375DB}" destId="{D8787670-E4A2-1A46-AB15-85514ED40647}" srcOrd="1" destOrd="0" presId="urn:microsoft.com/office/officeart/2005/8/layout/gear1"/>
    <dgm:cxn modelId="{27046FE2-CAF9-7A4F-89AD-2E9BCFD77568}" type="presOf" srcId="{67823C92-E113-C34F-818C-8D5D356E079B}" destId="{289A680D-309F-6E4E-8C8C-662C3263A928}" srcOrd="3" destOrd="0" presId="urn:microsoft.com/office/officeart/2005/8/layout/gear1"/>
    <dgm:cxn modelId="{A818D0D4-DF5B-DA4F-8FC3-005CF224C313}" type="presOf" srcId="{20659898-B7E9-B34C-A58D-06F8F64511ED}" destId="{8ACE8C9A-456A-034E-9E8A-D15D182CEE51}" srcOrd="0" destOrd="0" presId="urn:microsoft.com/office/officeart/2005/8/layout/gear1"/>
    <dgm:cxn modelId="{BF169B88-07CF-934E-ACC0-7B47AE875900}" type="presOf" srcId="{C5055905-4459-264D-9FDE-5C7AB78A5984}" destId="{12E54D88-0086-BE40-A704-AD8A1385CA19}" srcOrd="0" destOrd="0" presId="urn:microsoft.com/office/officeart/2005/8/layout/gear1"/>
    <dgm:cxn modelId="{AF4FEF25-CD5C-6D43-85A5-62FEF3C870CF}" type="presOf" srcId="{47D61B76-F47E-674F-AA6A-33A9406C9649}" destId="{6DE30A68-F062-4D46-896D-00B88D2F38BB}" srcOrd="0" destOrd="0" presId="urn:microsoft.com/office/officeart/2005/8/layout/gear1"/>
    <dgm:cxn modelId="{65241F94-572D-D343-BD7D-58699D31099E}" type="presOf" srcId="{67823C92-E113-C34F-818C-8D5D356E079B}" destId="{BF76CD68-CD54-514D-BD31-F4363518A18F}" srcOrd="2" destOrd="0" presId="urn:microsoft.com/office/officeart/2005/8/layout/gear1"/>
    <dgm:cxn modelId="{A59071E2-DB38-F144-926D-60684D9EF3D0}" srcId="{47D61B76-F47E-674F-AA6A-33A9406C9649}" destId="{B1C407FB-92E3-7C4A-B46F-D9A835D375DB}" srcOrd="0" destOrd="0" parTransId="{A768D3A1-FEAB-A043-BD0D-6DCFBCA8251A}" sibTransId="{5013F6B7-88E5-BE41-9594-D7E89E1D86F5}"/>
    <dgm:cxn modelId="{93FC7400-2404-9243-9869-499DD60170CE}" type="presOf" srcId="{C5055905-4459-264D-9FDE-5C7AB78A5984}" destId="{8B03C7C8-CB2E-1D4A-97E9-E4F935340623}" srcOrd="1" destOrd="0" presId="urn:microsoft.com/office/officeart/2005/8/layout/gear1"/>
    <dgm:cxn modelId="{D40112A8-16B4-824B-A2DF-D668176FBB0E}" type="presOf" srcId="{5013F6B7-88E5-BE41-9594-D7E89E1D86F5}" destId="{9861B101-A34D-5440-A102-A516E7A6EF54}" srcOrd="0" destOrd="0" presId="urn:microsoft.com/office/officeart/2005/8/layout/gear1"/>
    <dgm:cxn modelId="{2ABB6FE4-466F-344C-B9F0-DB851E0F75D0}" type="presOf" srcId="{B1C407FB-92E3-7C4A-B46F-D9A835D375DB}" destId="{8B78E518-C625-8D4E-8548-9D57CA1F7163}" srcOrd="2" destOrd="0" presId="urn:microsoft.com/office/officeart/2005/8/layout/gear1"/>
    <dgm:cxn modelId="{0E5CAF52-1338-154E-9F2F-E3746657DDD8}" type="presOf" srcId="{0FD102E4-C825-EE48-BDE2-F5526FDF20ED}" destId="{EC54874E-0239-4F4B-BB9B-5AD5016D5258}" srcOrd="0" destOrd="0" presId="urn:microsoft.com/office/officeart/2005/8/layout/gear1"/>
    <dgm:cxn modelId="{E0BFC5FC-BC59-B841-B9F1-30D97B8361F6}" srcId="{47D61B76-F47E-674F-AA6A-33A9406C9649}" destId="{67823C92-E113-C34F-818C-8D5D356E079B}" srcOrd="2" destOrd="0" parTransId="{2F3D048B-9871-0A4D-AD6C-FFF1FC36683A}" sibTransId="{0FD102E4-C825-EE48-BDE2-F5526FDF20ED}"/>
    <dgm:cxn modelId="{E1F2657B-345E-9C4A-A90C-8C87F97A8259}" srcId="{47D61B76-F47E-674F-AA6A-33A9406C9649}" destId="{C5055905-4459-264D-9FDE-5C7AB78A5984}" srcOrd="1" destOrd="0" parTransId="{0F0C10FC-05DB-5B4F-93F3-252ED54B25CF}" sibTransId="{20659898-B7E9-B34C-A58D-06F8F64511ED}"/>
    <dgm:cxn modelId="{604A065A-23EA-1742-960D-2D0E711A6BB0}" type="presOf" srcId="{B1C407FB-92E3-7C4A-B46F-D9A835D375DB}" destId="{765FE39B-2050-5146-AAD1-9D3C964EAE7F}" srcOrd="0" destOrd="0" presId="urn:microsoft.com/office/officeart/2005/8/layout/gear1"/>
    <dgm:cxn modelId="{C429F212-2E94-6E42-B315-CF7E5881D414}" type="presParOf" srcId="{6DE30A68-F062-4D46-896D-00B88D2F38BB}" destId="{765FE39B-2050-5146-AAD1-9D3C964EAE7F}" srcOrd="0" destOrd="0" presId="urn:microsoft.com/office/officeart/2005/8/layout/gear1"/>
    <dgm:cxn modelId="{816839C8-F9D6-B243-825A-3A1411F9BD59}" type="presParOf" srcId="{6DE30A68-F062-4D46-896D-00B88D2F38BB}" destId="{D8787670-E4A2-1A46-AB15-85514ED40647}" srcOrd="1" destOrd="0" presId="urn:microsoft.com/office/officeart/2005/8/layout/gear1"/>
    <dgm:cxn modelId="{7AE05A3B-F4F1-9B4D-9F36-44959C3CA39F}" type="presParOf" srcId="{6DE30A68-F062-4D46-896D-00B88D2F38BB}" destId="{8B78E518-C625-8D4E-8548-9D57CA1F7163}" srcOrd="2" destOrd="0" presId="urn:microsoft.com/office/officeart/2005/8/layout/gear1"/>
    <dgm:cxn modelId="{19467490-14CD-B74D-964C-1D3B65731915}" type="presParOf" srcId="{6DE30A68-F062-4D46-896D-00B88D2F38BB}" destId="{12E54D88-0086-BE40-A704-AD8A1385CA19}" srcOrd="3" destOrd="0" presId="urn:microsoft.com/office/officeart/2005/8/layout/gear1"/>
    <dgm:cxn modelId="{4CD37E8C-23AD-7C41-8598-FC3AD3D566E2}" type="presParOf" srcId="{6DE30A68-F062-4D46-896D-00B88D2F38BB}" destId="{8B03C7C8-CB2E-1D4A-97E9-E4F935340623}" srcOrd="4" destOrd="0" presId="urn:microsoft.com/office/officeart/2005/8/layout/gear1"/>
    <dgm:cxn modelId="{4B154D3F-8493-1046-8844-89687E72ED51}" type="presParOf" srcId="{6DE30A68-F062-4D46-896D-00B88D2F38BB}" destId="{ECD1A5FB-86BE-CF48-B8C4-087C299636FB}" srcOrd="5" destOrd="0" presId="urn:microsoft.com/office/officeart/2005/8/layout/gear1"/>
    <dgm:cxn modelId="{F8DDEF45-37E8-5842-A9C8-F5669A842818}" type="presParOf" srcId="{6DE30A68-F062-4D46-896D-00B88D2F38BB}" destId="{5C268382-6C63-E145-85C0-5601F5BF8AA8}" srcOrd="6" destOrd="0" presId="urn:microsoft.com/office/officeart/2005/8/layout/gear1"/>
    <dgm:cxn modelId="{AB1451CE-E6F1-274E-AD90-B4D1EA729339}" type="presParOf" srcId="{6DE30A68-F062-4D46-896D-00B88D2F38BB}" destId="{300FB67B-F6C8-9D44-B9BD-C0B7F1EAFBA3}" srcOrd="7" destOrd="0" presId="urn:microsoft.com/office/officeart/2005/8/layout/gear1"/>
    <dgm:cxn modelId="{AD580416-C334-584B-BC9F-C7805B56A626}" type="presParOf" srcId="{6DE30A68-F062-4D46-896D-00B88D2F38BB}" destId="{BF76CD68-CD54-514D-BD31-F4363518A18F}" srcOrd="8" destOrd="0" presId="urn:microsoft.com/office/officeart/2005/8/layout/gear1"/>
    <dgm:cxn modelId="{7DD23EE3-9630-CE4C-8F0B-46705BBA5B85}" type="presParOf" srcId="{6DE30A68-F062-4D46-896D-00B88D2F38BB}" destId="{289A680D-309F-6E4E-8C8C-662C3263A928}" srcOrd="9" destOrd="0" presId="urn:microsoft.com/office/officeart/2005/8/layout/gear1"/>
    <dgm:cxn modelId="{D9D62052-EB43-4E48-92E1-3A4BC2917689}" type="presParOf" srcId="{6DE30A68-F062-4D46-896D-00B88D2F38BB}" destId="{9861B101-A34D-5440-A102-A516E7A6EF54}" srcOrd="10" destOrd="0" presId="urn:microsoft.com/office/officeart/2005/8/layout/gear1"/>
    <dgm:cxn modelId="{7DB99087-EA41-F44C-8AC7-2AFB33CE5962}" type="presParOf" srcId="{6DE30A68-F062-4D46-896D-00B88D2F38BB}" destId="{8ACE8C9A-456A-034E-9E8A-D15D182CEE51}" srcOrd="11" destOrd="0" presId="urn:microsoft.com/office/officeart/2005/8/layout/gear1"/>
    <dgm:cxn modelId="{FD83E24A-F3E6-4746-86F3-50FFCC212927}" type="presParOf" srcId="{6DE30A68-F062-4D46-896D-00B88D2F38BB}" destId="{EC54874E-0239-4F4B-BB9B-5AD5016D5258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D61B76-F47E-674F-AA6A-33A9406C9649}" type="doc">
      <dgm:prSet loTypeId="urn:microsoft.com/office/officeart/2005/8/layout/funnel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1C407FB-92E3-7C4A-B46F-D9A835D375DB}">
      <dgm:prSet phldrT="[Text]"/>
      <dgm:spPr/>
      <dgm:t>
        <a:bodyPr/>
        <a:lstStyle/>
        <a:p>
          <a:r>
            <a:rPr lang="en-US" dirty="0" smtClean="0"/>
            <a:t>Q1 2016 Volume Sold (Liters) </a:t>
          </a:r>
          <a:endParaRPr lang="en-US" dirty="0"/>
        </a:p>
      </dgm:t>
    </dgm:pt>
    <dgm:pt modelId="{A768D3A1-FEAB-A043-BD0D-6DCFBCA8251A}" type="parTrans" cxnId="{A59071E2-DB38-F144-926D-60684D9EF3D0}">
      <dgm:prSet/>
      <dgm:spPr/>
      <dgm:t>
        <a:bodyPr/>
        <a:lstStyle/>
        <a:p>
          <a:endParaRPr lang="en-US"/>
        </a:p>
      </dgm:t>
    </dgm:pt>
    <dgm:pt modelId="{5013F6B7-88E5-BE41-9594-D7E89E1D86F5}" type="sibTrans" cxnId="{A59071E2-DB38-F144-926D-60684D9EF3D0}">
      <dgm:prSet/>
      <dgm:spPr/>
      <dgm:t>
        <a:bodyPr/>
        <a:lstStyle/>
        <a:p>
          <a:endParaRPr lang="en-US"/>
        </a:p>
      </dgm:t>
    </dgm:pt>
    <dgm:pt modelId="{C5055905-4459-264D-9FDE-5C7AB78A5984}">
      <dgm:prSet phldrT="[Text]"/>
      <dgm:spPr/>
      <dgm:t>
        <a:bodyPr/>
        <a:lstStyle/>
        <a:p>
          <a:r>
            <a:rPr lang="en-US" dirty="0" smtClean="0"/>
            <a:t>Q1 2016 Sales</a:t>
          </a:r>
          <a:endParaRPr lang="en-US" dirty="0"/>
        </a:p>
      </dgm:t>
    </dgm:pt>
    <dgm:pt modelId="{0F0C10FC-05DB-5B4F-93F3-252ED54B25CF}" type="parTrans" cxnId="{E1F2657B-345E-9C4A-A90C-8C87F97A8259}">
      <dgm:prSet/>
      <dgm:spPr/>
      <dgm:t>
        <a:bodyPr/>
        <a:lstStyle/>
        <a:p>
          <a:endParaRPr lang="en-US"/>
        </a:p>
      </dgm:t>
    </dgm:pt>
    <dgm:pt modelId="{20659898-B7E9-B34C-A58D-06F8F64511ED}" type="sibTrans" cxnId="{E1F2657B-345E-9C4A-A90C-8C87F97A8259}">
      <dgm:prSet/>
      <dgm:spPr/>
      <dgm:t>
        <a:bodyPr/>
        <a:lstStyle/>
        <a:p>
          <a:endParaRPr lang="en-US"/>
        </a:p>
      </dgm:t>
    </dgm:pt>
    <dgm:pt modelId="{67823C92-E113-C34F-818C-8D5D356E079B}">
      <dgm:prSet phldrT="[Text]"/>
      <dgm:spPr/>
      <dgm:t>
        <a:bodyPr/>
        <a:lstStyle/>
        <a:p>
          <a:r>
            <a:rPr lang="en-US" dirty="0" smtClean="0"/>
            <a:t>2016 sales</a:t>
          </a:r>
          <a:endParaRPr lang="en-US" dirty="0"/>
        </a:p>
      </dgm:t>
    </dgm:pt>
    <dgm:pt modelId="{2F3D048B-9871-0A4D-AD6C-FFF1FC36683A}" type="parTrans" cxnId="{E0BFC5FC-BC59-B841-B9F1-30D97B8361F6}">
      <dgm:prSet/>
      <dgm:spPr/>
      <dgm:t>
        <a:bodyPr/>
        <a:lstStyle/>
        <a:p>
          <a:endParaRPr lang="en-US"/>
        </a:p>
      </dgm:t>
    </dgm:pt>
    <dgm:pt modelId="{0FD102E4-C825-EE48-BDE2-F5526FDF20ED}" type="sibTrans" cxnId="{E0BFC5FC-BC59-B841-B9F1-30D97B8361F6}">
      <dgm:prSet/>
      <dgm:spPr/>
      <dgm:t>
        <a:bodyPr/>
        <a:lstStyle/>
        <a:p>
          <a:endParaRPr lang="en-US"/>
        </a:p>
      </dgm:t>
    </dgm:pt>
    <dgm:pt modelId="{7EC7F0AC-DDAA-404C-88F2-FBE43744CE72}" type="pres">
      <dgm:prSet presAssocID="{47D61B76-F47E-674F-AA6A-33A9406C9649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DAB6450-9460-5B46-B16D-4FEEBAA5F143}" type="pres">
      <dgm:prSet presAssocID="{47D61B76-F47E-674F-AA6A-33A9406C9649}" presName="ellipse" presStyleLbl="trBgShp" presStyleIdx="0" presStyleCnt="1"/>
      <dgm:spPr/>
    </dgm:pt>
    <dgm:pt modelId="{3FD1B30D-E032-E84C-8243-03FC527246A7}" type="pres">
      <dgm:prSet presAssocID="{47D61B76-F47E-674F-AA6A-33A9406C9649}" presName="arrow1" presStyleLbl="fgShp" presStyleIdx="0" presStyleCnt="1"/>
      <dgm:spPr/>
    </dgm:pt>
    <dgm:pt modelId="{ABD72599-3586-6440-9A28-F9C6A74136FD}" type="pres">
      <dgm:prSet presAssocID="{47D61B76-F47E-674F-AA6A-33A9406C9649}" presName="rectangl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B89CAD-82F1-634E-8BF7-398CBBE43F8F}" type="pres">
      <dgm:prSet presAssocID="{C5055905-4459-264D-9FDE-5C7AB78A5984}" presName="item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DC71ED-2244-1B4E-B527-7941021DD7EE}" type="pres">
      <dgm:prSet presAssocID="{67823C92-E113-C34F-818C-8D5D356E079B}" presName="item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EDC5B9-F039-234D-B326-426F6C3E875C}" type="pres">
      <dgm:prSet presAssocID="{47D61B76-F47E-674F-AA6A-33A9406C9649}" presName="funnel" presStyleLbl="trAlignAcc1" presStyleIdx="0" presStyleCnt="1"/>
      <dgm:spPr/>
      <dgm:t>
        <a:bodyPr/>
        <a:lstStyle/>
        <a:p>
          <a:endParaRPr lang="en-US"/>
        </a:p>
      </dgm:t>
    </dgm:pt>
  </dgm:ptLst>
  <dgm:cxnLst>
    <dgm:cxn modelId="{A59071E2-DB38-F144-926D-60684D9EF3D0}" srcId="{47D61B76-F47E-674F-AA6A-33A9406C9649}" destId="{B1C407FB-92E3-7C4A-B46F-D9A835D375DB}" srcOrd="0" destOrd="0" parTransId="{A768D3A1-FEAB-A043-BD0D-6DCFBCA8251A}" sibTransId="{5013F6B7-88E5-BE41-9594-D7E89E1D86F5}"/>
    <dgm:cxn modelId="{800BE3FA-C3D2-3B4C-BFDA-87764084472F}" type="presOf" srcId="{C5055905-4459-264D-9FDE-5C7AB78A5984}" destId="{BEB89CAD-82F1-634E-8BF7-398CBBE43F8F}" srcOrd="0" destOrd="0" presId="urn:microsoft.com/office/officeart/2005/8/layout/funnel1"/>
    <dgm:cxn modelId="{E1F2657B-345E-9C4A-A90C-8C87F97A8259}" srcId="{47D61B76-F47E-674F-AA6A-33A9406C9649}" destId="{C5055905-4459-264D-9FDE-5C7AB78A5984}" srcOrd="1" destOrd="0" parTransId="{0F0C10FC-05DB-5B4F-93F3-252ED54B25CF}" sibTransId="{20659898-B7E9-B34C-A58D-06F8F64511ED}"/>
    <dgm:cxn modelId="{842FA0FC-19D1-B743-A4CD-E27FEF17CFB3}" type="presOf" srcId="{B1C407FB-92E3-7C4A-B46F-D9A835D375DB}" destId="{B6DC71ED-2244-1B4E-B527-7941021DD7EE}" srcOrd="0" destOrd="0" presId="urn:microsoft.com/office/officeart/2005/8/layout/funnel1"/>
    <dgm:cxn modelId="{E42FD587-8049-6C40-9CA7-C6C06F4CE212}" type="presOf" srcId="{47D61B76-F47E-674F-AA6A-33A9406C9649}" destId="{7EC7F0AC-DDAA-404C-88F2-FBE43744CE72}" srcOrd="0" destOrd="0" presId="urn:microsoft.com/office/officeart/2005/8/layout/funnel1"/>
    <dgm:cxn modelId="{65CB8E4B-14BC-2440-A38B-981C217B0FCB}" type="presOf" srcId="{67823C92-E113-C34F-818C-8D5D356E079B}" destId="{ABD72599-3586-6440-9A28-F9C6A74136FD}" srcOrd="0" destOrd="0" presId="urn:microsoft.com/office/officeart/2005/8/layout/funnel1"/>
    <dgm:cxn modelId="{E0BFC5FC-BC59-B841-B9F1-30D97B8361F6}" srcId="{47D61B76-F47E-674F-AA6A-33A9406C9649}" destId="{67823C92-E113-C34F-818C-8D5D356E079B}" srcOrd="2" destOrd="0" parTransId="{2F3D048B-9871-0A4D-AD6C-FFF1FC36683A}" sibTransId="{0FD102E4-C825-EE48-BDE2-F5526FDF20ED}"/>
    <dgm:cxn modelId="{8830D707-2BD3-6E48-95A9-15798B09DD28}" type="presParOf" srcId="{7EC7F0AC-DDAA-404C-88F2-FBE43744CE72}" destId="{ADAB6450-9460-5B46-B16D-4FEEBAA5F143}" srcOrd="0" destOrd="0" presId="urn:microsoft.com/office/officeart/2005/8/layout/funnel1"/>
    <dgm:cxn modelId="{FFB205D5-ED83-FD48-AE6B-CE436C927A6A}" type="presParOf" srcId="{7EC7F0AC-DDAA-404C-88F2-FBE43744CE72}" destId="{3FD1B30D-E032-E84C-8243-03FC527246A7}" srcOrd="1" destOrd="0" presId="urn:microsoft.com/office/officeart/2005/8/layout/funnel1"/>
    <dgm:cxn modelId="{AE928378-6077-784A-9975-8F8BDA73B269}" type="presParOf" srcId="{7EC7F0AC-DDAA-404C-88F2-FBE43744CE72}" destId="{ABD72599-3586-6440-9A28-F9C6A74136FD}" srcOrd="2" destOrd="0" presId="urn:microsoft.com/office/officeart/2005/8/layout/funnel1"/>
    <dgm:cxn modelId="{44FADB78-2776-9E42-9A58-749D29A80D34}" type="presParOf" srcId="{7EC7F0AC-DDAA-404C-88F2-FBE43744CE72}" destId="{BEB89CAD-82F1-634E-8BF7-398CBBE43F8F}" srcOrd="3" destOrd="0" presId="urn:microsoft.com/office/officeart/2005/8/layout/funnel1"/>
    <dgm:cxn modelId="{D6816A70-5A5F-4E4E-9019-A253F8C11EA6}" type="presParOf" srcId="{7EC7F0AC-DDAA-404C-88F2-FBE43744CE72}" destId="{B6DC71ED-2244-1B4E-B527-7941021DD7EE}" srcOrd="4" destOrd="0" presId="urn:microsoft.com/office/officeart/2005/8/layout/funnel1"/>
    <dgm:cxn modelId="{5E24CBCF-0E05-BB4F-8EDD-5F0CCF536E45}" type="presParOf" srcId="{7EC7F0AC-DDAA-404C-88F2-FBE43744CE72}" destId="{04EDC5B9-F039-234D-B326-426F6C3E875C}" srcOrd="5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5FE39B-2050-5146-AAD1-9D3C964EAE7F}">
      <dsp:nvSpPr>
        <dsp:cNvPr id="0" name=""/>
        <dsp:cNvSpPr/>
      </dsp:nvSpPr>
      <dsp:spPr>
        <a:xfrm>
          <a:off x="2021038" y="1408973"/>
          <a:ext cx="1722078" cy="1722078"/>
        </a:xfrm>
        <a:prstGeom prst="gear9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Q1 2015 Volume Sold (Liters) </a:t>
          </a:r>
          <a:endParaRPr lang="en-US" sz="1400" kern="1200" dirty="0"/>
        </a:p>
      </dsp:txBody>
      <dsp:txXfrm>
        <a:off x="2367252" y="1812362"/>
        <a:ext cx="1029650" cy="885183"/>
      </dsp:txXfrm>
    </dsp:sp>
    <dsp:sp modelId="{12E54D88-0086-BE40-A704-AD8A1385CA19}">
      <dsp:nvSpPr>
        <dsp:cNvPr id="0" name=""/>
        <dsp:cNvSpPr/>
      </dsp:nvSpPr>
      <dsp:spPr>
        <a:xfrm>
          <a:off x="1019101" y="1001936"/>
          <a:ext cx="1252420" cy="1252420"/>
        </a:xfrm>
        <a:prstGeom prst="gear6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Q1 2015 Sales</a:t>
          </a:r>
          <a:endParaRPr lang="en-US" sz="1400" kern="1200" dirty="0"/>
        </a:p>
      </dsp:txBody>
      <dsp:txXfrm>
        <a:off x="1334402" y="1319142"/>
        <a:ext cx="621818" cy="618008"/>
      </dsp:txXfrm>
    </dsp:sp>
    <dsp:sp modelId="{5C268382-6C63-E145-85C0-5601F5BF8AA8}">
      <dsp:nvSpPr>
        <dsp:cNvPr id="0" name=""/>
        <dsp:cNvSpPr/>
      </dsp:nvSpPr>
      <dsp:spPr>
        <a:xfrm rot="20700000">
          <a:off x="1720585" y="137894"/>
          <a:ext cx="1227116" cy="1227116"/>
        </a:xfrm>
        <a:prstGeom prst="gear6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2015 Sales</a:t>
          </a:r>
          <a:endParaRPr lang="en-US" sz="1400" kern="1200" dirty="0"/>
        </a:p>
      </dsp:txBody>
      <dsp:txXfrm rot="-20700000">
        <a:off x="1989727" y="407036"/>
        <a:ext cx="688831" cy="688831"/>
      </dsp:txXfrm>
    </dsp:sp>
    <dsp:sp modelId="{9861B101-A34D-5440-A102-A516E7A6EF54}">
      <dsp:nvSpPr>
        <dsp:cNvPr id="0" name=""/>
        <dsp:cNvSpPr/>
      </dsp:nvSpPr>
      <dsp:spPr>
        <a:xfrm>
          <a:off x="1877310" y="1155485"/>
          <a:ext cx="2204260" cy="2204260"/>
        </a:xfrm>
        <a:prstGeom prst="circularArrow">
          <a:avLst>
            <a:gd name="adj1" fmla="val 4687"/>
            <a:gd name="adj2" fmla="val 299029"/>
            <a:gd name="adj3" fmla="val 2484023"/>
            <a:gd name="adj4" fmla="val 15932340"/>
            <a:gd name="adj5" fmla="val 5469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ACE8C9A-456A-034E-9E8A-D15D182CEE51}">
      <dsp:nvSpPr>
        <dsp:cNvPr id="0" name=""/>
        <dsp:cNvSpPr/>
      </dsp:nvSpPr>
      <dsp:spPr>
        <a:xfrm>
          <a:off x="797300" y="729386"/>
          <a:ext cx="1601533" cy="1601533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54874E-0239-4F4B-BB9B-5AD5016D5258}">
      <dsp:nvSpPr>
        <dsp:cNvPr id="0" name=""/>
        <dsp:cNvSpPr/>
      </dsp:nvSpPr>
      <dsp:spPr>
        <a:xfrm>
          <a:off x="1436740" y="-126327"/>
          <a:ext cx="1726775" cy="1726775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AB6450-9460-5B46-B16D-4FEEBAA5F143}">
      <dsp:nvSpPr>
        <dsp:cNvPr id="0" name=""/>
        <dsp:cNvSpPr/>
      </dsp:nvSpPr>
      <dsp:spPr>
        <a:xfrm>
          <a:off x="1094690" y="133047"/>
          <a:ext cx="2640483" cy="917005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D1B30D-E032-E84C-8243-03FC527246A7}">
      <dsp:nvSpPr>
        <dsp:cNvPr id="0" name=""/>
        <dsp:cNvSpPr/>
      </dsp:nvSpPr>
      <dsp:spPr>
        <a:xfrm>
          <a:off x="2163165" y="2378481"/>
          <a:ext cx="511721" cy="327501"/>
        </a:xfrm>
        <a:prstGeom prst="downArrow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tint val="60000"/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ABD72599-3586-6440-9A28-F9C6A74136FD}">
      <dsp:nvSpPr>
        <dsp:cNvPr id="0" name=""/>
        <dsp:cNvSpPr/>
      </dsp:nvSpPr>
      <dsp:spPr>
        <a:xfrm>
          <a:off x="1190894" y="2640483"/>
          <a:ext cx="2456263" cy="6140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2016 sales</a:t>
          </a:r>
          <a:endParaRPr lang="en-US" sz="2100" kern="1200" dirty="0"/>
        </a:p>
      </dsp:txBody>
      <dsp:txXfrm>
        <a:off x="1190894" y="2640483"/>
        <a:ext cx="2456263" cy="614065"/>
      </dsp:txXfrm>
    </dsp:sp>
    <dsp:sp modelId="{BEB89CAD-82F1-634E-8BF7-398CBBE43F8F}">
      <dsp:nvSpPr>
        <dsp:cNvPr id="0" name=""/>
        <dsp:cNvSpPr/>
      </dsp:nvSpPr>
      <dsp:spPr>
        <a:xfrm>
          <a:off x="2054680" y="1120874"/>
          <a:ext cx="921098" cy="92109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Q1 2016 Sales</a:t>
          </a:r>
          <a:endParaRPr lang="en-US" sz="1100" kern="1200" dirty="0"/>
        </a:p>
      </dsp:txBody>
      <dsp:txXfrm>
        <a:off x="2189572" y="1255766"/>
        <a:ext cx="651314" cy="651314"/>
      </dsp:txXfrm>
    </dsp:sp>
    <dsp:sp modelId="{B6DC71ED-2244-1B4E-B527-7941021DD7EE}">
      <dsp:nvSpPr>
        <dsp:cNvPr id="0" name=""/>
        <dsp:cNvSpPr/>
      </dsp:nvSpPr>
      <dsp:spPr>
        <a:xfrm>
          <a:off x="1395582" y="429846"/>
          <a:ext cx="921098" cy="92109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47500"/>
                <a:satMod val="137000"/>
              </a:schemeClr>
            </a:gs>
            <a:gs pos="55000">
              <a:schemeClr val="accent1">
                <a:hueOff val="0"/>
                <a:satOff val="0"/>
                <a:lumOff val="0"/>
                <a:alphaOff val="0"/>
                <a:shade val="69000"/>
                <a:satMod val="137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8000"/>
                <a:satMod val="137000"/>
              </a:schemeClr>
            </a:gs>
          </a:gsLst>
          <a:lin ang="16200000" scaled="0"/>
        </a:gradFill>
        <a:ln>
          <a:noFill/>
        </a:ln>
        <a:effectLst>
          <a:outerShdw blurRad="39000" dist="254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Q1 2016 Volume Sold (Liters) </a:t>
          </a:r>
          <a:endParaRPr lang="en-US" sz="1100" kern="1200" dirty="0"/>
        </a:p>
      </dsp:txBody>
      <dsp:txXfrm>
        <a:off x="1530474" y="564738"/>
        <a:ext cx="651314" cy="651314"/>
      </dsp:txXfrm>
    </dsp:sp>
    <dsp:sp modelId="{04EDC5B9-F039-234D-B326-426F6C3E875C}">
      <dsp:nvSpPr>
        <dsp:cNvPr id="0" name=""/>
        <dsp:cNvSpPr/>
      </dsp:nvSpPr>
      <dsp:spPr>
        <a:xfrm>
          <a:off x="986205" y="20468"/>
          <a:ext cx="2865640" cy="2292512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/>
              <a:pPr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/>
              <a:pPr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/>
              <a:pPr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/>
              <a:pPr/>
              <a:t>11/4/16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/>
              <a:pPr/>
              <a:t>11/4/16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/>
              <a:pPr/>
              <a:t>11/4/16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/>
              <a:pPr/>
              <a:t>11/4/16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/>
              <a:pPr/>
              <a:t>11/4/16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/>
              <a:pPr/>
              <a:t>11/4/16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1EACE2-EA00-4376-9A66-47ABB8B02CF5}" type="datetime1">
              <a:rPr lang="en-US" smtClean="0"/>
              <a:pPr/>
              <a:t>11/4/16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DA47DADC-55EA-4839-91C8-5BCC0EC06F5C}" type="datetime1">
              <a:rPr lang="en-US" smtClean="0"/>
              <a:pPr/>
              <a:t>11/4/16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ata.iowa.gov/Economy/Iowa-Liquor-Sales/m3tr-qhgy/data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Iowa Liquor Sales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Project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357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Rankings for Best Location</a:t>
            </a:r>
            <a:endParaRPr lang="en-US" dirty="0"/>
          </a:p>
        </p:txBody>
      </p:sp>
      <p:pic>
        <p:nvPicPr>
          <p:cNvPr id="13" name="Picture 12" descr="Screen Shot 2016-11-04 at 4.03.1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69" y="2079771"/>
            <a:ext cx="8850122" cy="402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129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Best Location?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7841" b="7841"/>
          <a:stretch>
            <a:fillRect/>
          </a:stretch>
        </p:blipFill>
        <p:spPr>
          <a:xfrm>
            <a:off x="4688480" y="4268655"/>
            <a:ext cx="4161464" cy="2339033"/>
          </a:xfrm>
        </p:spPr>
      </p:pic>
      <p:sp>
        <p:nvSpPr>
          <p:cNvPr id="7" name="TextBox 6"/>
          <p:cNvSpPr txBox="1"/>
          <p:nvPr/>
        </p:nvSpPr>
        <p:spPr>
          <a:xfrm>
            <a:off x="5328953" y="4398577"/>
            <a:ext cx="29067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Scranton, Iowa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9" name="Picture 8" descr="Screen Shot 2016-11-04 at 4.06.3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91" y="1758370"/>
            <a:ext cx="4936939" cy="237252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81491" y="1887143"/>
            <a:ext cx="326493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Fairfax, Iowa</a:t>
            </a:r>
            <a:endParaRPr lang="en-US" sz="3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62357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</a:p>
          <a:p>
            <a:r>
              <a:rPr lang="en-US" dirty="0" smtClean="0"/>
              <a:t>Data Set</a:t>
            </a:r>
          </a:p>
          <a:p>
            <a:r>
              <a:rPr lang="en-US" dirty="0" smtClean="0"/>
              <a:t>Model/Projections</a:t>
            </a:r>
          </a:p>
          <a:p>
            <a:r>
              <a:rPr lang="en-US" dirty="0" smtClean="0"/>
              <a:t>Projected Sales 2016</a:t>
            </a:r>
          </a:p>
          <a:p>
            <a:pPr lvl="1"/>
            <a:r>
              <a:rPr lang="en-US" dirty="0" smtClean="0"/>
              <a:t>Top Sales</a:t>
            </a:r>
          </a:p>
          <a:p>
            <a:pPr lvl="1"/>
            <a:r>
              <a:rPr lang="en-US" dirty="0" smtClean="0"/>
              <a:t>Top Growth</a:t>
            </a:r>
          </a:p>
          <a:p>
            <a:pPr lvl="1"/>
            <a:r>
              <a:rPr lang="en-US" dirty="0" smtClean="0"/>
              <a:t>Top Sales &amp; Growth</a:t>
            </a:r>
          </a:p>
          <a:p>
            <a:r>
              <a:rPr lang="en-US" dirty="0" smtClean="0"/>
              <a:t>Best Location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293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nvestigate </a:t>
            </a:r>
            <a:r>
              <a:rPr lang="en-US" dirty="0"/>
              <a:t>the </a:t>
            </a:r>
            <a:r>
              <a:rPr lang="en-US" dirty="0" smtClean="0"/>
              <a:t>market data to pinpoint the best location for a potential new storefront</a:t>
            </a:r>
          </a:p>
          <a:p>
            <a:r>
              <a:rPr lang="en-US" dirty="0" smtClean="0"/>
              <a:t>Best location is considered to have both high growth and sales</a:t>
            </a:r>
          </a:p>
        </p:txBody>
      </p:sp>
    </p:spTree>
    <p:extLst>
      <p:ext uri="{BB962C8B-B14F-4D97-AF65-F5344CB8AC3E}">
        <p14:creationId xmlns:p14="http://schemas.microsoft.com/office/powerpoint/2010/main" val="594301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Iowa Liquor sales</a:t>
            </a:r>
          </a:p>
          <a:p>
            <a:pPr lvl="1"/>
            <a:r>
              <a:rPr lang="en-US" dirty="0"/>
              <a:t>10% of sample data</a:t>
            </a:r>
          </a:p>
          <a:p>
            <a:pPr lvl="1"/>
            <a:r>
              <a:rPr lang="en-US" dirty="0"/>
              <a:t># of records: </a:t>
            </a:r>
            <a:r>
              <a:rPr lang="en-US" dirty="0" smtClean="0"/>
              <a:t>269,810</a:t>
            </a:r>
          </a:p>
          <a:p>
            <a:pPr lvl="1"/>
            <a:r>
              <a:rPr lang="en-US" dirty="0">
                <a:hlinkClick r:id="rId2"/>
              </a:rPr>
              <a:t>https://data.iowa.gov/Economy/Iowa-Liquor-Sales/m3tr-qhgy/data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756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Model/</a:t>
            </a:r>
            <a:r>
              <a:rPr lang="en-US" dirty="0" smtClean="0"/>
              <a:t>Projections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Projections used Linear Regression Model</a:t>
            </a:r>
          </a:p>
          <a:p>
            <a:r>
              <a:rPr lang="en-US" dirty="0" smtClean="0"/>
              <a:t>Variables Used for Prediction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126724923"/>
              </p:ext>
            </p:extLst>
          </p:nvPr>
        </p:nvGraphicFramePr>
        <p:xfrm>
          <a:off x="361612" y="3435708"/>
          <a:ext cx="4355182" cy="3131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624393599"/>
              </p:ext>
            </p:extLst>
          </p:nvPr>
        </p:nvGraphicFramePr>
        <p:xfrm>
          <a:off x="4333413" y="3582982"/>
          <a:ext cx="4838052" cy="32750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638648" y="2976693"/>
            <a:ext cx="2089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Model Creation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655527" y="2990348"/>
            <a:ext cx="2089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Prediction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527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Predicted Projections per Zip Code</a:t>
            </a:r>
          </a:p>
        </p:txBody>
      </p:sp>
      <p:pic>
        <p:nvPicPr>
          <p:cNvPr id="6" name="Picture 5" descr="Screen Shot 2016-11-04 at 3.40.1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47" y="2906875"/>
            <a:ext cx="7187318" cy="296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330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 Sales</a:t>
            </a:r>
            <a:endParaRPr lang="en-US" dirty="0"/>
          </a:p>
        </p:txBody>
      </p:sp>
      <p:pic>
        <p:nvPicPr>
          <p:cNvPr id="10" name="Content Placeholder 9" descr="Screen Shot 2016-11-04 at 3.43.34 A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21" b="7921"/>
          <a:stretch>
            <a:fillRect/>
          </a:stretch>
        </p:blipFill>
        <p:spPr>
          <a:xfrm>
            <a:off x="116776" y="1798130"/>
            <a:ext cx="8681889" cy="4879827"/>
          </a:xfrm>
        </p:spPr>
      </p:pic>
      <p:pic>
        <p:nvPicPr>
          <p:cNvPr id="11" name="Picture 10" descr="Screen Shot 2016-11-04 at 3.42.54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957" y="1408176"/>
            <a:ext cx="4859043" cy="3619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832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 Growth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 descr="Screen Shot 2016-11-04 at 3.49.4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485947"/>
            <a:ext cx="8942691" cy="5261932"/>
          </a:xfrm>
          <a:prstGeom prst="rect">
            <a:avLst/>
          </a:prstGeom>
        </p:spPr>
      </p:pic>
      <p:pic>
        <p:nvPicPr>
          <p:cNvPr id="12" name="Picture 11" descr="Screen Shot 2016-11-04 at 3.43.1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644" y="1485947"/>
            <a:ext cx="5543356" cy="410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38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Top Sales(Size) &amp; Top Growth(Color)</a:t>
            </a:r>
            <a:endParaRPr lang="en-US" dirty="0"/>
          </a:p>
        </p:txBody>
      </p:sp>
      <p:pic>
        <p:nvPicPr>
          <p:cNvPr id="5" name="Content Placeholder 4" descr="Screen Shot 2016-11-04 at 3.44.02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29" b="12329"/>
          <a:stretch>
            <a:fillRect/>
          </a:stretch>
        </p:blipFill>
        <p:spPr>
          <a:xfrm>
            <a:off x="-21311" y="1800591"/>
            <a:ext cx="8694984" cy="4887187"/>
          </a:xfrm>
        </p:spPr>
      </p:pic>
      <p:pic>
        <p:nvPicPr>
          <p:cNvPr id="3" name="Picture 2" descr="Screen Shot 2016-11-04 at 3.43.21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6181" y="1408176"/>
            <a:ext cx="4817819" cy="356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73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1687</TotalTime>
  <Words>159</Words>
  <Application>Microsoft Macintosh PowerPoint</Application>
  <PresentationFormat>On-screen Show (4:3)</PresentationFormat>
  <Paragraphs>41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Module</vt:lpstr>
      <vt:lpstr>Iowa Liquor Sales</vt:lpstr>
      <vt:lpstr>Overview</vt:lpstr>
      <vt:lpstr>Objective</vt:lpstr>
      <vt:lpstr>Data Set</vt:lpstr>
      <vt:lpstr>Model/Projections</vt:lpstr>
      <vt:lpstr>Data Table</vt:lpstr>
      <vt:lpstr>Top Sales</vt:lpstr>
      <vt:lpstr>Top Growth</vt:lpstr>
      <vt:lpstr>Top Sales(Size) &amp; Top Growth(Color)</vt:lpstr>
      <vt:lpstr>Rankings for Best Location</vt:lpstr>
      <vt:lpstr>Best Location?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Iowa Liquor Sales</dc:title>
  <dc:creator>Patrick</dc:creator>
  <cp:lastModifiedBy>Patrick</cp:lastModifiedBy>
  <cp:revision>16</cp:revision>
  <dcterms:created xsi:type="dcterms:W3CDTF">2016-11-03T05:19:09Z</dcterms:created>
  <dcterms:modified xsi:type="dcterms:W3CDTF">2016-11-04T15:23:02Z</dcterms:modified>
</cp:coreProperties>
</file>

<file path=docProps/thumbnail.jpeg>
</file>